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63" r:id="rId3"/>
  </p:sldMasterIdLst>
  <p:notesMasterIdLst>
    <p:notesMasterId r:id="rId18"/>
  </p:notesMasterIdLst>
  <p:handoutMasterIdLst>
    <p:handoutMasterId r:id="rId19"/>
  </p:handoutMasterIdLst>
  <p:sldIdLst>
    <p:sldId id="263" r:id="rId4"/>
    <p:sldId id="267" r:id="rId5"/>
    <p:sldId id="269" r:id="rId6"/>
    <p:sldId id="628" r:id="rId7"/>
    <p:sldId id="572" r:id="rId8"/>
    <p:sldId id="649" r:id="rId9"/>
    <p:sldId id="638" r:id="rId10"/>
    <p:sldId id="640" r:id="rId11"/>
    <p:sldId id="636" r:id="rId12"/>
    <p:sldId id="641" r:id="rId13"/>
    <p:sldId id="643" r:id="rId14"/>
    <p:sldId id="650" r:id="rId15"/>
    <p:sldId id="651" r:id="rId16"/>
    <p:sldId id="266" r:id="rId17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1014" autoAdjust="0"/>
  </p:normalViewPr>
  <p:slideViewPr>
    <p:cSldViewPr snapToGrid="0">
      <p:cViewPr varScale="1">
        <p:scale>
          <a:sx n="47" d="100"/>
          <a:sy n="47" d="100"/>
        </p:scale>
        <p:origin x="1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E5E645-1B9D-41CE-9EE0-70F02B7052F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91486-2567-4D57-8C53-B3B5807D591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4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6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7670400F-5866-4117-BC2B-50DE51956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>
            <a:extLst>
              <a:ext uri="{FF2B5EF4-FFF2-40B4-BE49-F238E27FC236}">
                <a16:creationId xmlns:a16="http://schemas.microsoft.com/office/drawing/2014/main" id="{A2C4DDCD-CCDC-4F72-8A4E-6D81AD0E70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de-D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27C7A0-879D-42AD-BE66-30A8A9AC7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2608F-3C6E-4415-BA7F-940C32AB061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00B38C-02A5-084A-AF00-A1781CCF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006BD-D129-ED45-BD5D-5CD9A996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99EAD-2115-E74D-8968-B5B501DF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220B8255-FFE4-E14B-899D-D1D4C8780FA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7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7D636E-1906-45FE-8F53-55D45BA17CFA}"/>
              </a:ext>
            </a:extLst>
          </p:cNvPr>
          <p:cNvSpPr/>
          <p:nvPr userDrawn="1"/>
        </p:nvSpPr>
        <p:spPr>
          <a:xfrm>
            <a:off x="10403840" y="9103360"/>
            <a:ext cx="2600960" cy="65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34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950720"/>
            <a:ext cx="11704320" cy="866987"/>
          </a:xfrm>
        </p:spPr>
        <p:txBody>
          <a:bodyPr/>
          <a:lstStyle>
            <a:lvl1pPr algn="l">
              <a:defRPr sz="4551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3099929"/>
            <a:ext cx="11704320" cy="5678312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96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368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FB7D811-0B2B-B540-A5FF-9658F8D1A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med"/>
  <p:hf hdr="0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195D86A-C60A-FD4D-BE22-679456CB5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-8467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FF9CFC1-1D8B-CC4E-958C-E434A12E4D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8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ransition spd="med"/>
  <p:hf hd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11F1F3-C343-0C4E-B8C3-2FCF9ED87328}"/>
              </a:ext>
            </a:extLst>
          </p:cNvPr>
          <p:cNvSpPr txBox="1"/>
          <p:nvPr/>
        </p:nvSpPr>
        <p:spPr>
          <a:xfrm>
            <a:off x="756000" y="2880000"/>
            <a:ext cx="9026012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l"/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Abuja • Nigeria •  28 avril 2021</a:t>
            </a:r>
            <a:r>
              <a:rPr lang="fr-FR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l"/>
            <a:r>
              <a:rPr lang="fr-FR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CHANTIERS DE L’UNION DOUANIERE DE LA CEDEAO</a:t>
            </a:r>
            <a:endParaRPr kumimoji="0" lang="fr-FR" sz="48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503030403020204" pitchFamily="34" charset="0"/>
              <a:ea typeface="Source Sans Pro Semibold" panose="020B0503030403020204" pitchFamily="34" charset="0"/>
              <a:sym typeface="Helvetica Neue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F3A0561-025A-3745-AE0A-2902569E93C2}"/>
              </a:ext>
            </a:extLst>
          </p:cNvPr>
          <p:cNvCxnSpPr/>
          <p:nvPr/>
        </p:nvCxnSpPr>
        <p:spPr>
          <a:xfrm>
            <a:off x="756000" y="2664000"/>
            <a:ext cx="77403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BC350B2-E48D-1148-8E04-AE08454FE373}"/>
              </a:ext>
            </a:extLst>
          </p:cNvPr>
          <p:cNvCxnSpPr/>
          <p:nvPr/>
        </p:nvCxnSpPr>
        <p:spPr>
          <a:xfrm>
            <a:off x="756000" y="4986900"/>
            <a:ext cx="77403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feld 2">
            <a:extLst>
              <a:ext uri="{FF2B5EF4-FFF2-40B4-BE49-F238E27FC236}">
                <a16:creationId xmlns:a16="http://schemas.microsoft.com/office/drawing/2014/main" id="{3A11F1F3-C343-0C4E-B8C3-2FCF9ED87328}"/>
              </a:ext>
            </a:extLst>
          </p:cNvPr>
          <p:cNvSpPr txBox="1"/>
          <p:nvPr/>
        </p:nvSpPr>
        <p:spPr>
          <a:xfrm>
            <a:off x="477031" y="7202891"/>
            <a:ext cx="9026012" cy="1107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l"/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Salifou TIEMTORE</a:t>
            </a:r>
          </a:p>
          <a:p>
            <a:pPr algn="l"/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Directeur de l’Union Douanière et de la Fiscalité</a:t>
            </a:r>
          </a:p>
          <a:p>
            <a:pPr algn="l"/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Commission de la CEDEAO</a:t>
            </a:r>
            <a:endParaRPr kumimoji="0" lang="fr-FR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503030403020204" pitchFamily="34" charset="0"/>
              <a:ea typeface="Source Sans Pro Semibold" panose="020B05030304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12387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5C101463-8C1F-4536-9419-7709346C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29" y="2320995"/>
            <a:ext cx="11704320" cy="695396"/>
          </a:xfrm>
        </p:spPr>
        <p:txBody>
          <a:bodyPr/>
          <a:lstStyle/>
          <a:p>
            <a:pPr algn="ctr">
              <a:buClr>
                <a:srgbClr val="0070C0"/>
              </a:buClr>
            </a:pPr>
            <a:r>
              <a:rPr lang="fr-FR" altLang="en-US" sz="4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Code des Douanes de la CEDEAO</a:t>
            </a:r>
          </a:p>
        </p:txBody>
      </p:sp>
      <p:sp>
        <p:nvSpPr>
          <p:cNvPr id="33795" name="Content Placeholder 4">
            <a:extLst>
              <a:ext uri="{FF2B5EF4-FFF2-40B4-BE49-F238E27FC236}">
                <a16:creationId xmlns:a16="http://schemas.microsoft.com/office/drawing/2014/main" id="{3A87FE67-70B1-4FC3-91A3-58F94FE0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29" y="3016391"/>
            <a:ext cx="11704320" cy="6051480"/>
          </a:xfrm>
        </p:spPr>
        <p:txBody>
          <a:bodyPr/>
          <a:lstStyle/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Objectifs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Assurer l'harmonisation des procédures douanières dans la région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Fixer les règles et procédures générales applicables aux marchandises entrant dans le territoire de la Communauté ou en sortant (art 1§2) ;</a:t>
            </a:r>
            <a:endParaRPr lang="en-US" altLang="fr-FR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S’applique aux échanges entre les Etats membres de la Communauté et aux échanges avec les pays tiers (Art 1§3)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Facilitation des relations de travail entre les administrations douanières selon les exigences pour le bon fonctionnement d'une Union Douanière</a:t>
            </a:r>
            <a:endParaRPr lang="fr-FR" alt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Elaboré selon un processus participatif notamment avec le secteur privé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Conformité avec les instruments internationaux : CKR (à 95% à l’Annexe Générale) et AFE (à 89%)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Adopté par le 52</a:t>
            </a:r>
            <a:r>
              <a:rPr lang="fr-FR" altLang="en-US" sz="280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ème</a:t>
            </a: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Session Ordinaire de la Conférence des Chefs d'Etat et de Gouvernement de la CEDEAO : Acte additionnel A/SA.2/12/17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9DE641C3-CCB7-4BAE-AD6A-17A534D5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390722"/>
            <a:ext cx="12462933" cy="1802977"/>
          </a:xfrm>
        </p:spPr>
        <p:txBody>
          <a:bodyPr/>
          <a:lstStyle/>
          <a:p>
            <a:pPr algn="ctr"/>
            <a:r>
              <a:rPr lang="fr-FR" altLang="en-US" sz="4267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Interconnexion des systèmes informatiques douaniers et informatisation du transit des marchandises</a:t>
            </a:r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AF019D2A-0247-4715-897B-B585ADC7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66" y="4193699"/>
            <a:ext cx="11405446" cy="4564539"/>
          </a:xfrm>
        </p:spPr>
        <p:txBody>
          <a:bodyPr/>
          <a:lstStyle/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Constats du mauvais fonctionnement des législations communautaires régissant le transit routier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Convention A/P.4/5/82 relative au Transit Routier Inter-Etats (TRIE) 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Convention Supplémentaire A/SP.1/5/90 établissant un système de garantie communautaire pour le Transit Routier Inter-Etats de marchandises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Mise en place d'un Système Interconnecté de Gestion des Marchandises en Transit </a:t>
            </a:r>
            <a:r>
              <a:rPr lang="fr-FR" altLang="fr-F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(SIGMAT) </a:t>
            </a:r>
            <a:r>
              <a:rPr lang="fr-FR" alt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qui permet l’automatisation de la gestion du Transit des marchandises par voie terrestre. La </a:t>
            </a:r>
            <a:r>
              <a:rPr lang="fr-FR" alt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GIZ, Banque Mondiale et la CNUCED ont été les partenaires techniques et financiers. Sept (7) Etats sont actuellement interconnectés au SIGMAT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altLang="en-US" sz="2702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09031-A268-48FB-997C-C4E30343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2483893"/>
            <a:ext cx="11704320" cy="616036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CHANTIERS EN COURS </a:t>
            </a:r>
            <a:endParaRPr lang="en-US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C7D411-77F7-46EF-9DF1-04DC0900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3099928"/>
            <a:ext cx="11704320" cy="61941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Extension prochaine de SIGMAT à tous les autres  Etats membres de la CEDEAO (échéance : Juin 2022);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Adoption prochaine d’un nouvel Acte additionnel pour la gestion du Transit automatisé des marchandises (échéance: décembre 2021);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Adoption prochaine d’un Règlement relatif aux modalités de garantie du Transit communautaire (échéance: décembre 2021);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Développement d’une Plateforme digitale pour l’échange automatique du certificat d’origine entre les administration; (échéance : décembre 2022)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Opérationnalisation </a:t>
            </a: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l’Assistance Mutuelle et à la Coopération entre les Administrations Douanières des Etats membres de la CEDEAO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Finalisation des travaux pour l’élaboration du SH 2022 avec la collaboration de l’OMD (échéance: décembre 2021)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Assistance aux administrations douanes de la CEDEAO dans la mise en œuvre de la ZLECAF</a:t>
            </a:r>
            <a:endParaRPr lang="fr-FR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2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970FF-D520-425C-AD1E-6528F481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2374710"/>
            <a:ext cx="11704320" cy="61415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CONCLUSION</a:t>
            </a:r>
            <a:endParaRPr lang="en-US" sz="4000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093CC3-688E-4874-A2D2-C21FB607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5" y="3302757"/>
            <a:ext cx="11362615" cy="547548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CEDEAO est très engagée dans la consolidation de son union douanière. L’accent est actuellement mis sur les questions de 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dématérialisation et d’automatisation des procédures douanières, 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toute chose qui participe à la facilitation des échanges conformément aux recommandations de </a:t>
            </a:r>
            <a:r>
              <a:rPr lang="fr-F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l’Organisation Mondiale des Douanes (OMD)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3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11F1F3-C343-0C4E-B8C3-2FCF9ED87328}"/>
              </a:ext>
            </a:extLst>
          </p:cNvPr>
          <p:cNvSpPr txBox="1"/>
          <p:nvPr/>
        </p:nvSpPr>
        <p:spPr>
          <a:xfrm>
            <a:off x="756000" y="2880000"/>
            <a:ext cx="10312050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l"/>
            <a:r>
              <a:rPr kumimoji="0" lang="en-GB" sz="48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Neue"/>
              </a:rPr>
              <a:t>MERCI POUR VOTRE ATTENTION</a:t>
            </a:r>
            <a:endParaRPr kumimoji="0" lang="en-GB" sz="48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503030403020204" pitchFamily="34" charset="0"/>
              <a:ea typeface="Source Sans Pro Semibold" panose="020B0503030403020204" pitchFamily="34" charset="0"/>
              <a:sym typeface="Helvetica Neue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F3A0561-025A-3745-AE0A-2902569E93C2}"/>
              </a:ext>
            </a:extLst>
          </p:cNvPr>
          <p:cNvCxnSpPr/>
          <p:nvPr/>
        </p:nvCxnSpPr>
        <p:spPr>
          <a:xfrm>
            <a:off x="756000" y="2664000"/>
            <a:ext cx="77403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BC350B2-E48D-1148-8E04-AE08454FE373}"/>
              </a:ext>
            </a:extLst>
          </p:cNvPr>
          <p:cNvCxnSpPr/>
          <p:nvPr/>
        </p:nvCxnSpPr>
        <p:spPr>
          <a:xfrm>
            <a:off x="756000" y="4219984"/>
            <a:ext cx="7740300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814492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1DB3FB0-CB65-9240-B0E3-40E5B76A2221}"/>
              </a:ext>
            </a:extLst>
          </p:cNvPr>
          <p:cNvSpPr txBox="1"/>
          <p:nvPr/>
        </p:nvSpPr>
        <p:spPr>
          <a:xfrm>
            <a:off x="7665073" y="762000"/>
            <a:ext cx="456079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r"/>
            <a:r>
              <a:rPr lang="pt-PT" sz="12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01</a:t>
            </a:r>
          </a:p>
          <a:p>
            <a:pPr algn="r"/>
            <a:r>
              <a:rPr lang="en-US" sz="1600" b="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Direction Union Douanière et de la Fiscalité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763B9C-5DE7-450F-AED7-954D1D0F3A2D}"/>
              </a:ext>
            </a:extLst>
          </p:cNvPr>
          <p:cNvSpPr txBox="1">
            <a:spLocks/>
          </p:cNvSpPr>
          <p:nvPr/>
        </p:nvSpPr>
        <p:spPr>
          <a:xfrm>
            <a:off x="209551" y="2335792"/>
            <a:ext cx="12016316" cy="1182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 de présentation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1A91F0-D9FC-4B06-86AD-6C6F1A4933CD}"/>
              </a:ext>
            </a:extLst>
          </p:cNvPr>
          <p:cNvSpPr txBox="1">
            <a:spLocks/>
          </p:cNvSpPr>
          <p:nvPr/>
        </p:nvSpPr>
        <p:spPr>
          <a:xfrm>
            <a:off x="407773" y="3237469"/>
            <a:ext cx="4917989" cy="5426435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endParaRPr lang="en-GB" b="0" dirty="0">
              <a:latin typeface="Segoe UI Semilight" panose="020B0402040204020203" pitchFamily="34" charset="0"/>
              <a:ea typeface="Source Sans Pro Semibold" panose="020B050303040302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cs typeface="Segoe UI Semilight" panose="020B0402040204020203" pitchFamily="34" charset="0"/>
              </a:rPr>
              <a:t>CONTEXTE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cs typeface="Segoe UI Semilight" panose="020B0402040204020203" pitchFamily="34" charset="0"/>
              </a:rPr>
              <a:t>LES ELEMENTS DE L’UNION DOUANIERE DE LA CEDEAO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cs typeface="Segoe UI Semilight" panose="020B0402040204020203" pitchFamily="34" charset="0"/>
              </a:rPr>
              <a:t>LES CHANTIERS EN COURS</a:t>
            </a:r>
          </a:p>
          <a:p>
            <a:pPr marL="0" indent="0">
              <a:buNone/>
            </a:pP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cs typeface="Segoe UI Semilight" panose="020B0402040204020203" pitchFamily="34" charset="0"/>
              </a:rPr>
              <a:t>CONCLUSION</a:t>
            </a:r>
            <a:endParaRPr lang="en-GB" sz="6600" dirty="0">
              <a:latin typeface="Source Sans Pro" panose="020B0503030403020204" pitchFamily="34" charset="0"/>
              <a:ea typeface="Source Sans Pro" panose="020B0503030403020204" pitchFamily="34" charset="0"/>
              <a:cs typeface="Segoe UI Semilight" panose="020B0402040204020203" pitchFamily="34" charset="0"/>
            </a:endParaRPr>
          </a:p>
          <a:p>
            <a:endParaRPr lang="en-GB" sz="1200" b="0" dirty="0">
              <a:latin typeface="Segoe UI Semilight" panose="020B0402040204020203" pitchFamily="34" charset="0"/>
              <a:ea typeface="Source Sans Pro Semibold" panose="020B0503030403020204" pitchFamily="34" charset="0"/>
              <a:cs typeface="Segoe UI Semilight" panose="020B0402040204020203" pitchFamily="34" charset="0"/>
            </a:endParaRPr>
          </a:p>
          <a:p>
            <a:pPr marL="0" indent="0" fontAlgn="base">
              <a:buNone/>
            </a:pPr>
            <a:endParaRPr lang="fr-CH" b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1A4ABB-373D-4BAA-BCB7-CC52089E246D}"/>
              </a:ext>
            </a:extLst>
          </p:cNvPr>
          <p:cNvSpPr txBox="1">
            <a:spLocks/>
          </p:cNvSpPr>
          <p:nvPr/>
        </p:nvSpPr>
        <p:spPr>
          <a:xfrm>
            <a:off x="2583500" y="6361960"/>
            <a:ext cx="8798233" cy="2600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022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6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1200"/>
              </a:spcAft>
            </a:pPr>
            <a:endParaRPr lang="fr-CH" sz="2800" b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E409D68A-322C-4909-B944-8626106BB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3984" y="3730282"/>
            <a:ext cx="630537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1DB3FB0-CB65-9240-B0E3-40E5B76A2221}"/>
              </a:ext>
            </a:extLst>
          </p:cNvPr>
          <p:cNvSpPr txBox="1"/>
          <p:nvPr/>
        </p:nvSpPr>
        <p:spPr>
          <a:xfrm>
            <a:off x="7665073" y="762000"/>
            <a:ext cx="456079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r"/>
            <a:r>
              <a:rPr lang="pt-PT" sz="12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02</a:t>
            </a:r>
          </a:p>
          <a:p>
            <a:pPr algn="r"/>
            <a:r>
              <a:rPr lang="en-US" sz="1200" b="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Direction Union Douanière et de la Fiscalité</a:t>
            </a:r>
          </a:p>
          <a:p>
            <a:pPr algn="r"/>
            <a:endParaRPr lang="en-US" sz="1200" b="0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FCE4B4-44DD-42D3-8DE3-ABB47DAFEA8C}"/>
              </a:ext>
            </a:extLst>
          </p:cNvPr>
          <p:cNvSpPr txBox="1">
            <a:spLocks/>
          </p:cNvSpPr>
          <p:nvPr/>
        </p:nvSpPr>
        <p:spPr>
          <a:xfrm>
            <a:off x="323570" y="2483596"/>
            <a:ext cx="10630179" cy="552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CONTEXTE </a:t>
            </a:r>
            <a:r>
              <a:rPr lang="fr-FR" sz="2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(1/2)</a:t>
            </a:r>
            <a:endParaRPr lang="fr-FR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4B4EC-A5AD-4FFE-ACA5-6667533ED247}"/>
              </a:ext>
            </a:extLst>
          </p:cNvPr>
          <p:cNvSpPr txBox="1">
            <a:spLocks/>
          </p:cNvSpPr>
          <p:nvPr/>
        </p:nvSpPr>
        <p:spPr>
          <a:xfrm>
            <a:off x="323569" y="3258805"/>
            <a:ext cx="11777943" cy="49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fr-FR" altLang="fr-FR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Communauté Economique des Etats de l'Afrique de l'Ouest (CEDEAO) a été créée le 28 mai 1975 dans le but de promouvoir la coopération régionale et l'intégration économique.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fr-FR" altLang="fr-FR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Depuis lors, la CEDEAO a progressivement élargi le champ de ses activités. Aujourd'hui, elle mène également des activités politiques, culturelles et sociales ainsi que la résolution des conflits et les missions de prévention; et elle est en train de renforcer la participation de la société civile dans les processus régionaux.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fr-FR" altLang="fr-FR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CEDEAO comprend les 15 Etats membres suivants : </a:t>
            </a:r>
            <a:r>
              <a:rPr lang="fr-FR" altLang="fr-FR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Bénin, Burkina Faso, Cabo Verde, Côte d'Ivoire, Gambie, Ghana, Guinée, Guinée-Bissau, Liberia, Mali, Niger, Nigeria, Sénégal, Sierra Leone et Togo. </a:t>
            </a:r>
          </a:p>
        </p:txBody>
      </p:sp>
    </p:spTree>
    <p:extLst>
      <p:ext uri="{BB962C8B-B14F-4D97-AF65-F5344CB8AC3E}">
        <p14:creationId xmlns:p14="http://schemas.microsoft.com/office/powerpoint/2010/main" val="81938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>
            <a:extLst>
              <a:ext uri="{FF2B5EF4-FFF2-40B4-BE49-F238E27FC236}">
                <a16:creationId xmlns:a16="http://schemas.microsoft.com/office/drawing/2014/main" id="{2E0B6A22-E548-4AA5-9686-2DC33CB3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2" y="2523772"/>
            <a:ext cx="11704320" cy="614116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008244"/>
                </a:solidFill>
                <a:latin typeface="+mn-lt"/>
                <a:cs typeface="Times New Roman" panose="02020603050405020304" pitchFamily="18" charset="0"/>
              </a:rPr>
              <a:t>CONTEXTE </a:t>
            </a:r>
            <a:r>
              <a:rPr lang="fr-FR" sz="2000" dirty="0">
                <a:solidFill>
                  <a:srgbClr val="008244"/>
                </a:solidFill>
                <a:latin typeface="+mn-lt"/>
                <a:cs typeface="Times New Roman" panose="02020603050405020304" pitchFamily="18" charset="0"/>
              </a:rPr>
              <a:t>(2/2)</a:t>
            </a:r>
            <a:endParaRPr lang="fr-FR" altLang="fr-FR" sz="2000" dirty="0">
              <a:solidFill>
                <a:srgbClr val="00824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651" name="Content Placeholder 4">
            <a:extLst>
              <a:ext uri="{FF2B5EF4-FFF2-40B4-BE49-F238E27FC236}">
                <a16:creationId xmlns:a16="http://schemas.microsoft.com/office/drawing/2014/main" id="{3195A1A7-9535-41D0-B02B-468D76A6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29" y="3137888"/>
            <a:ext cx="11168468" cy="5692988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Parmi les objectifs de la CEDEAO, il y a la création d'un marché commun à travers:</a:t>
            </a:r>
          </a:p>
          <a:p>
            <a:pPr marL="1155964" indent="-568951" algn="just">
              <a:buFont typeface="Arial" charset="0"/>
              <a:buAutoNum type="romanLcParenBoth"/>
              <a:defRPr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 libéralisation des échanges par l'élimination entre les Etats Membres, des droits de douane à l'importation et à l'exportation des marchandises et l'abolition entre les Etats Membres; des barrières non tarifaires en vue de la création d'une zone de libre échange au niveau de la Communauté;</a:t>
            </a:r>
          </a:p>
          <a:p>
            <a:pPr marL="1155964" indent="-568951" algn="just">
              <a:buFont typeface="Arial" charset="0"/>
              <a:buAutoNum type="romanLcParenBoth"/>
              <a:defRPr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l'établissement d'un tarif extérieur commun, d'une politique commerciale commune à l'égard des pays tiers;</a:t>
            </a:r>
          </a:p>
          <a:p>
            <a:pPr marL="1155964" indent="-568951" algn="just">
              <a:buFont typeface="Arial" charset="0"/>
              <a:buAutoNum type="romanLcParenBoth"/>
              <a:defRPr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 suppression entre les Etats Membres des obstacles à la libre circulation des personnes, des biens, des services et des capitaux ainsi qu'aux droits de résidence et d'établissement</a:t>
            </a:r>
            <a:r>
              <a:rPr lang="fr-FR" sz="26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;</a:t>
            </a:r>
          </a:p>
          <a:p>
            <a:pPr marL="587013" indent="0" algn="just">
              <a:buNone/>
              <a:defRPr/>
            </a:pPr>
            <a:r>
              <a:rPr lang="fr-FR" sz="26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L’atteinte du marché commun passe par une Union douanière qui est l’étape à laquelle se trouve la CEDEAO</a:t>
            </a:r>
          </a:p>
          <a:p>
            <a:pPr marL="0" indent="0" algn="just">
              <a:buNone/>
              <a:defRPr/>
            </a:pPr>
            <a:endParaRPr lang="fr-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>
            <a:extLst>
              <a:ext uri="{FF2B5EF4-FFF2-40B4-BE49-F238E27FC236}">
                <a16:creationId xmlns:a16="http://schemas.microsoft.com/office/drawing/2014/main" id="{E28F5032-49B6-4445-BB5F-1E66A076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18" y="2325687"/>
            <a:ext cx="11704320" cy="695396"/>
          </a:xfrm>
        </p:spPr>
        <p:txBody>
          <a:bodyPr/>
          <a:lstStyle/>
          <a:p>
            <a:r>
              <a:rPr lang="fr-FR" altLang="en-US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Eléments de  l’Union Douanière de la CEDEAO</a:t>
            </a:r>
          </a:p>
        </p:txBody>
      </p:sp>
      <p:sp>
        <p:nvSpPr>
          <p:cNvPr id="28675" name="Content Placeholder 4">
            <a:extLst>
              <a:ext uri="{FF2B5EF4-FFF2-40B4-BE49-F238E27FC236}">
                <a16:creationId xmlns:a16="http://schemas.microsoft.com/office/drawing/2014/main" id="{8AF8E0DA-4C38-4A19-AF9C-4D922A30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18" y="3021083"/>
            <a:ext cx="11528002" cy="6022905"/>
          </a:xfrm>
        </p:spPr>
        <p:txBody>
          <a:bodyPr/>
          <a:lstStyle/>
          <a:p>
            <a:pPr marL="914400" lvl="2" indent="0" algn="just">
              <a:buClr>
                <a:srgbClr val="0070C0"/>
              </a:buClr>
              <a:buNone/>
            </a:pPr>
            <a:r>
              <a:rPr lang="fr-FR" altLang="en-US" sz="3129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L’Union Douanière de la CEDEAO comporte les éléments  suivants :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zone de libre échange à travers des règles d’origines souples qui participent à la dynamisation du commerce entre les Etats membres;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Tarif Extérieur Commun (TEC) de la CEDEAO qui est appliqué depuis 2015;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code des douanes qui permet l’harmonisation et la simplification des réglementations et procédures douanières;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L’adoption d’un  Acte additionnel sur </a:t>
            </a: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l’Assistance Mutuelle et à la Coopération entre les Administrations Douanières des Etats membres de la CEDEAO</a:t>
            </a:r>
            <a:endParaRPr lang="fr-FR" altLang="en-US" sz="256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lancement du Système Interconnecté de Gestion des Marchandises en Transit (SIGMAT) en 2019 : sept Etats sont déjà interconnecté au SIGMAT</a:t>
            </a:r>
          </a:p>
          <a:p>
            <a:pPr lvl="2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L’Adoption d’une feuille de route pour les Administrations des Douanes pour la mise en œuvre de la zone de libre échange continentale.</a:t>
            </a:r>
          </a:p>
          <a:p>
            <a:pPr marL="457200" lvl="1" indent="0" algn="just">
              <a:buClr>
                <a:srgbClr val="0070C0"/>
              </a:buClr>
              <a:buNone/>
            </a:pPr>
            <a:endParaRPr lang="fr-FR" altLang="en-US" sz="3129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>
            <a:extLst>
              <a:ext uri="{FF2B5EF4-FFF2-40B4-BE49-F238E27FC236}">
                <a16:creationId xmlns:a16="http://schemas.microsoft.com/office/drawing/2014/main" id="{7D7A4090-A8C1-4BC2-974A-8EBEA84A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4" y="2368549"/>
            <a:ext cx="11704320" cy="695396"/>
          </a:xfrm>
        </p:spPr>
        <p:txBody>
          <a:bodyPr/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altLang="en-US" sz="3413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Schéma de Libéralisation des Echanges de la CEDEAO (SLE</a:t>
            </a:r>
            <a:r>
              <a:rPr lang="fr-FR" altLang="en-US" sz="3413" dirty="0">
                <a:solidFill>
                  <a:srgbClr val="008244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9699" name="Content Placeholder 4">
            <a:extLst>
              <a:ext uri="{FF2B5EF4-FFF2-40B4-BE49-F238E27FC236}">
                <a16:creationId xmlns:a16="http://schemas.microsoft.com/office/drawing/2014/main" id="{8067CABB-5705-4ADC-B5A3-8E815E0F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3" y="3056077"/>
            <a:ext cx="11704319" cy="6230798"/>
          </a:xfrm>
        </p:spPr>
        <p:txBody>
          <a:bodyPr/>
          <a:lstStyle/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702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Schéma de Libéralisation des Echanges de la CEDEAO (SLE)</a:t>
            </a:r>
            <a:endParaRPr lang="fr-FR" altLang="en-US" sz="256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L’instrument de mise en œuvre de la Zone de Libre-Echange (ZLE) de la CEDEAO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Libre circulation des marchandises sans le paiement des droits de douane et des taxes d'effet équivalent à l'importation dans l'espace CEDEAO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fr-FR" sz="2844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Procédures</a:t>
            </a:r>
            <a:endParaRPr lang="fr-FR" altLang="en-US" sz="2702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Libre circulation des produits agricoles, de l’élevage et des produits artisanaux et faits  à la main. 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Agrément des entreprises et produits industriels par les Comités Nationaux d’Agrément (CNA) établis dans les  Etats Membres  en conformité avec la procédure inscrite dans le Protocole A/P1/1/03 du 31 janvier 2003 ainsi que les Règles d’Origine de la Communauté 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fr-FR" sz="2844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Statistiques (1988 – 2020)</a:t>
            </a:r>
            <a:endParaRPr lang="fr-FR" altLang="en-US" sz="2702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Notification de </a:t>
            </a:r>
            <a:r>
              <a:rPr lang="fr-FR" altLang="en-US" sz="256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2 623</a:t>
            </a:r>
            <a:r>
              <a:rPr lang="fr-FR" altLang="en-US" sz="256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entreprises et </a:t>
            </a:r>
            <a:r>
              <a:rPr lang="fr-FR" altLang="en-US" sz="256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7 482</a:t>
            </a: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produits agréés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Tous les Etats Membres ont des entreprises et produits agréés</a:t>
            </a:r>
            <a:endParaRPr lang="fr-FR" altLang="en-US" sz="2702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altLang="en-US" sz="2560" dirty="0">
              <a:ea typeface="ＭＳ Ｐゴシック" panose="020B0600070205080204" pitchFamily="34" charset="-128"/>
            </a:endParaRP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altLang="en-US" sz="2560" dirty="0">
              <a:ea typeface="ＭＳ Ｐゴシック" panose="020B0600070205080204" pitchFamily="34" charset="-128"/>
            </a:endParaRP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altLang="en-US" sz="2702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>
            <a:extLst>
              <a:ext uri="{FF2B5EF4-FFF2-40B4-BE49-F238E27FC236}">
                <a16:creationId xmlns:a16="http://schemas.microsoft.com/office/drawing/2014/main" id="{03F12035-2A90-4EE9-850A-5D9FAF53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87" y="2388447"/>
            <a:ext cx="11704320" cy="541867"/>
          </a:xfrm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rPr lang="fr-FR" altLang="en-US" sz="4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 Extérieur Commun (TEC) de la CEDEAO </a:t>
            </a:r>
            <a:r>
              <a:rPr lang="fr-FR" altLang="en-US" sz="2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(1/3)</a:t>
            </a:r>
          </a:p>
        </p:txBody>
      </p:sp>
      <p:sp>
        <p:nvSpPr>
          <p:cNvPr id="30723" name="Content Placeholder 4">
            <a:extLst>
              <a:ext uri="{FF2B5EF4-FFF2-40B4-BE49-F238E27FC236}">
                <a16:creationId xmlns:a16="http://schemas.microsoft.com/office/drawing/2014/main" id="{49F171FC-DCEA-4134-9723-1D080489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7" y="3133514"/>
            <a:ext cx="11704320" cy="5858086"/>
          </a:xfrm>
        </p:spPr>
        <p:txBody>
          <a:bodyPr/>
          <a:lstStyle/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Entrée en vigueur : 1</a:t>
            </a:r>
            <a:r>
              <a:rPr lang="fr-FR" altLang="en-US" sz="256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</a:t>
            </a: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janvier 2015 (Directive Sommet extraordinaire de la CEDEAO, Dakar, 25/10/2013)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Objectifs majeurs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Harmoniser les droits de douane et des taxes d'effet équivalent aux frontières des Etats membres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Approfondir l'intégration économique régionale : Union Douanière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Stimuler la capacité de production régionale et d'investissement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Consolider le marché régional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Architecture du TEC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Nomenclature Tarifaire et Statistique (NTS)</a:t>
            </a:r>
          </a:p>
          <a:p>
            <a:pPr lvl="2" algn="just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altLang="en-US" sz="256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 tableau des Droits et Taxes</a:t>
            </a:r>
          </a:p>
          <a:p>
            <a:pPr lvl="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Droit de Douane (DD)</a:t>
            </a:r>
          </a:p>
          <a:p>
            <a:pPr lvl="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Redevance Statistique (RS) </a:t>
            </a:r>
          </a:p>
          <a:p>
            <a:pPr lvl="3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Prélèvement Communautaire de la CEDEAO (PC CEDEAO)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4C1CBA3B-B315-41F7-B313-AAF7C572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" y="2265045"/>
            <a:ext cx="11704320" cy="541867"/>
          </a:xfrm>
        </p:spPr>
        <p:txBody>
          <a:bodyPr/>
          <a:lstStyle/>
          <a:p>
            <a:pPr algn="just">
              <a:buClr>
                <a:srgbClr val="0070C0"/>
              </a:buClr>
            </a:pPr>
            <a:r>
              <a:rPr lang="fr-FR" altLang="en-US" sz="4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 Extérieur Commun (TEC) de la CEDEAO  </a:t>
            </a:r>
            <a:r>
              <a:rPr lang="fr-FR" altLang="en-US" sz="2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(2/3)</a:t>
            </a:r>
          </a:p>
        </p:txBody>
      </p:sp>
      <p:sp>
        <p:nvSpPr>
          <p:cNvPr id="31747" name="Content Placeholder 4">
            <a:extLst>
              <a:ext uri="{FF2B5EF4-FFF2-40B4-BE49-F238E27FC236}">
                <a16:creationId xmlns:a16="http://schemas.microsoft.com/office/drawing/2014/main" id="{4BC0462A-51FA-47DD-8B73-20648834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6" y="2806912"/>
            <a:ext cx="11704320" cy="6565618"/>
          </a:xfrm>
        </p:spPr>
        <p:txBody>
          <a:bodyPr/>
          <a:lstStyle/>
          <a:p>
            <a:pPr marL="650230" lvl="1" indent="0" algn="ctr">
              <a:buClr>
                <a:srgbClr val="0070C0"/>
              </a:buClr>
              <a:buNone/>
            </a:pPr>
            <a:r>
              <a:rPr lang="fr-FR" altLang="en-US" b="1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Structure du TEC (SH 2017)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694D25-A142-45ED-ABEE-6DFB155A8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75606"/>
              </p:ext>
            </p:extLst>
          </p:nvPr>
        </p:nvGraphicFramePr>
        <p:xfrm>
          <a:off x="714586" y="3747225"/>
          <a:ext cx="11399521" cy="531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4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Catégo-ries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Droits de Douane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Nombre de lignes tarifaires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Biens sociaux essentiels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Matières premières de base et biens d’équipement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2 264</a:t>
                      </a: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Produits intermédiaires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1 412</a:t>
                      </a: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Biens de consommation finale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2 224</a:t>
                      </a: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7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Biens spécifiques pour le développement économique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Total Général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anose="02020603050405020304" pitchFamily="18" charset="0"/>
                        </a:rPr>
                        <a:t>6 129</a:t>
                      </a:r>
                      <a:endParaRPr lang="fr-FR" sz="24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>
            <a:extLst>
              <a:ext uri="{FF2B5EF4-FFF2-40B4-BE49-F238E27FC236}">
                <a16:creationId xmlns:a16="http://schemas.microsoft.com/office/drawing/2014/main" id="{E96EA79A-B9F4-46C5-B482-251C1983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04" y="2771033"/>
            <a:ext cx="11704320" cy="695396"/>
          </a:xfrm>
        </p:spPr>
        <p:txBody>
          <a:bodyPr/>
          <a:lstStyle/>
          <a:p>
            <a:r>
              <a:rPr lang="fr-FR" altLang="en-US" sz="4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Tarif Extérieur Commun (TEC) de la CEDEAO </a:t>
            </a:r>
            <a:r>
              <a:rPr lang="fr-FR" altLang="en-US" sz="2000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(3/3)</a:t>
            </a:r>
          </a:p>
        </p:txBody>
      </p:sp>
      <p:sp>
        <p:nvSpPr>
          <p:cNvPr id="32771" name="Content Placeholder 4">
            <a:extLst>
              <a:ext uri="{FF2B5EF4-FFF2-40B4-BE49-F238E27FC236}">
                <a16:creationId xmlns:a16="http://schemas.microsoft.com/office/drawing/2014/main" id="{8B57CEB3-04B3-48C4-981C-78AEC3612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7" y="3795042"/>
            <a:ext cx="11704320" cy="4791746"/>
          </a:xfrm>
        </p:spPr>
        <p:txBody>
          <a:bodyPr/>
          <a:lstStyle/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3698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la date du 31 décembre 2020, quatorze (14) des quinze (15) Etats membres appliquent le TEC CEDEAO. Seul le  Cap Vert n’applique pas le TEC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3698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Burkina Faso, la Côte d’Ivoire, le Ghana, le Nigeria et le Sénégal appliquent des mesures complémentaires de protection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altLang="en-US" sz="3698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Avec l’établissement et la mise en œuvre du TEC de la CEDEAO, notre région dispose du matériel fondamental d'une Union Douanière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 slide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DDBF05E1-656B-C44F-BBE8-18C24706E747}" vid="{8257E685-30C7-3440-9BD3-3ECA62FD13A7}"/>
    </a:ext>
  </a:extLst>
</a:theme>
</file>

<file path=ppt/theme/theme2.xml><?xml version="1.0" encoding="utf-8"?>
<a:theme xmlns:a="http://schemas.openxmlformats.org/drawingml/2006/main" name="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DDBF05E1-656B-C44F-BBE8-18C24706E747}" vid="{94F1ED54-557C-3242-B556-724B7FC43D5D}"/>
    </a:ext>
  </a:extLst>
</a:theme>
</file>

<file path=ppt/theme/theme3.xml><?xml version="1.0" encoding="utf-8"?>
<a:theme xmlns:a="http://schemas.openxmlformats.org/drawingml/2006/main" name="Slide 3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DDBF05E1-656B-C44F-BBE8-18C24706E747}" vid="{BF1C2614-1D8F-DA4B-B62C-BD506349A1CC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slide</Template>
  <TotalTime>16</TotalTime>
  <Words>1322</Words>
  <Application>Microsoft Office PowerPoint</Application>
  <PresentationFormat>Personnalisé</PresentationFormat>
  <Paragraphs>120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Helvetica Neue</vt:lpstr>
      <vt:lpstr>Segoe UI Semilight</vt:lpstr>
      <vt:lpstr>Source Sans Pro</vt:lpstr>
      <vt:lpstr>Source Sans Pro Semibold</vt:lpstr>
      <vt:lpstr>Wingdings</vt:lpstr>
      <vt:lpstr>Titel slide</vt:lpstr>
      <vt:lpstr>Slide 2</vt:lpstr>
      <vt:lpstr>Slide 3</vt:lpstr>
      <vt:lpstr>Présentation PowerPoint</vt:lpstr>
      <vt:lpstr>Présentation PowerPoint</vt:lpstr>
      <vt:lpstr>Présentation PowerPoint</vt:lpstr>
      <vt:lpstr>CONTEXTE (2/2)</vt:lpstr>
      <vt:lpstr>Eléments de  l’Union Douanière de la CEDEAO</vt:lpstr>
      <vt:lpstr>Schéma de Libéralisation des Echanges de la CEDEAO (SLE)</vt:lpstr>
      <vt:lpstr>Tarif Extérieur Commun (TEC) de la CEDEAO (1/3)</vt:lpstr>
      <vt:lpstr>Tarif Extérieur Commun (TEC) de la CEDEAO  (2/3)</vt:lpstr>
      <vt:lpstr>Tarif Extérieur Commun (TEC) de la CEDEAO  (3/3)</vt:lpstr>
      <vt:lpstr>Code des Douanes de la CEDEAO</vt:lpstr>
      <vt:lpstr>Interconnexion des systèmes informatiques douaniers et informatisation du transit des marchandises</vt:lpstr>
      <vt:lpstr>CHANTIERS EN COURS 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Aladdin Jokhosha</dc:creator>
  <cp:lastModifiedBy>hp</cp:lastModifiedBy>
  <cp:revision>71</cp:revision>
  <cp:lastPrinted>2021-04-05T11:19:36Z</cp:lastPrinted>
  <dcterms:created xsi:type="dcterms:W3CDTF">2020-06-11T20:22:14Z</dcterms:created>
  <dcterms:modified xsi:type="dcterms:W3CDTF">2021-04-26T22:55:55Z</dcterms:modified>
</cp:coreProperties>
</file>